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5" r:id="rId11"/>
    <p:sldId id="266" r:id="rId12"/>
    <p:sldId id="262" r:id="rId13"/>
    <p:sldId id="263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F44219-1323-40F9-A747-3BB829180CE2}" v="37" dt="2024-04-28T23:37:56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ron Darcy - STUDENT" userId="0a9538dc-f005-4185-9ff7-f3d391c43574" providerId="ADAL" clId="{03F44219-1323-40F9-A747-3BB829180CE2}"/>
    <pc:docChg chg="undo custSel modSld sldOrd">
      <pc:chgData name="Aaron Darcy - STUDENT" userId="0a9538dc-f005-4185-9ff7-f3d391c43574" providerId="ADAL" clId="{03F44219-1323-40F9-A747-3BB829180CE2}" dt="2024-04-28T23:38:26.588" v="47" actId="20577"/>
      <pc:docMkLst>
        <pc:docMk/>
      </pc:docMkLst>
      <pc:sldChg chg="modSp">
        <pc:chgData name="Aaron Darcy - STUDENT" userId="0a9538dc-f005-4185-9ff7-f3d391c43574" providerId="ADAL" clId="{03F44219-1323-40F9-A747-3BB829180CE2}" dt="2024-04-28T23:37:56.545" v="40" actId="20577"/>
        <pc:sldMkLst>
          <pc:docMk/>
          <pc:sldMk cId="849747259" sldId="257"/>
        </pc:sldMkLst>
        <pc:graphicFrameChg chg="mod">
          <ac:chgData name="Aaron Darcy - STUDENT" userId="0a9538dc-f005-4185-9ff7-f3d391c43574" providerId="ADAL" clId="{03F44219-1323-40F9-A747-3BB829180CE2}" dt="2024-04-28T23:37:56.545" v="40" actId="20577"/>
          <ac:graphicFrameMkLst>
            <pc:docMk/>
            <pc:sldMk cId="849747259" sldId="257"/>
            <ac:graphicFrameMk id="5" creationId="{78A5C134-E6F5-A2C3-E3E1-7DC94514503B}"/>
          </ac:graphicFrameMkLst>
        </pc:graphicFrameChg>
      </pc:sldChg>
      <pc:sldChg chg="modSp mod">
        <pc:chgData name="Aaron Darcy - STUDENT" userId="0a9538dc-f005-4185-9ff7-f3d391c43574" providerId="ADAL" clId="{03F44219-1323-40F9-A747-3BB829180CE2}" dt="2024-04-28T23:38:26.588" v="47" actId="20577"/>
        <pc:sldMkLst>
          <pc:docMk/>
          <pc:sldMk cId="1219314864" sldId="260"/>
        </pc:sldMkLst>
        <pc:spChg chg="mod">
          <ac:chgData name="Aaron Darcy - STUDENT" userId="0a9538dc-f005-4185-9ff7-f3d391c43574" providerId="ADAL" clId="{03F44219-1323-40F9-A747-3BB829180CE2}" dt="2024-04-28T23:38:26.588" v="47" actId="20577"/>
          <ac:spMkLst>
            <pc:docMk/>
            <pc:sldMk cId="1219314864" sldId="260"/>
            <ac:spMk id="2" creationId="{B804884B-DF0C-5854-60B3-CD50DF454C86}"/>
          </ac:spMkLst>
        </pc:spChg>
      </pc:sldChg>
      <pc:sldChg chg="ord">
        <pc:chgData name="Aaron Darcy - STUDENT" userId="0a9538dc-f005-4185-9ff7-f3d391c43574" providerId="ADAL" clId="{03F44219-1323-40F9-A747-3BB829180CE2}" dt="2024-04-28T23:37:09.687" v="1"/>
        <pc:sldMkLst>
          <pc:docMk/>
          <pc:sldMk cId="2813031854" sldId="265"/>
        </pc:sldMkLst>
      </pc:sldChg>
      <pc:sldChg chg="ord">
        <pc:chgData name="Aaron Darcy - STUDENT" userId="0a9538dc-f005-4185-9ff7-f3d391c43574" providerId="ADAL" clId="{03F44219-1323-40F9-A747-3BB829180CE2}" dt="2024-04-28T23:37:11.006" v="3"/>
        <pc:sldMkLst>
          <pc:docMk/>
          <pc:sldMk cId="2834076027" sldId="266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9A6D53-AED0-4123-B95E-E76E5C8CF496}" type="doc">
      <dgm:prSet loTypeId="urn:microsoft.com/office/officeart/2005/8/layout/hierarchy1" loCatId="hierarchy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F8FB622-353B-44D8-A9F3-702E531F9DE7}">
      <dgm:prSet/>
      <dgm:spPr/>
      <dgm:t>
        <a:bodyPr/>
        <a:lstStyle/>
        <a:p>
          <a:r>
            <a:rPr lang="en-IE" baseline="0" dirty="0"/>
            <a:t>Main motivation for the project is I am currently working for Kelsius a cold chain monitoring company based in </a:t>
          </a:r>
          <a:r>
            <a:rPr lang="en-IE" baseline="0" dirty="0" err="1"/>
            <a:t>Falcarragh</a:t>
          </a:r>
          <a:r>
            <a:rPr lang="en-IE" baseline="0" dirty="0"/>
            <a:t>.</a:t>
          </a:r>
          <a:endParaRPr lang="en-US" dirty="0"/>
        </a:p>
      </dgm:t>
    </dgm:pt>
    <dgm:pt modelId="{5701B517-AD09-442F-9E9F-ABA21925C373}" type="parTrans" cxnId="{4DCAC830-85F2-44B4-B472-7578AC55FFDD}">
      <dgm:prSet/>
      <dgm:spPr/>
      <dgm:t>
        <a:bodyPr/>
        <a:lstStyle/>
        <a:p>
          <a:endParaRPr lang="en-US"/>
        </a:p>
      </dgm:t>
    </dgm:pt>
    <dgm:pt modelId="{2B1B4D23-AC12-49A1-8BFC-34072B96F0BA}" type="sibTrans" cxnId="{4DCAC830-85F2-44B4-B472-7578AC55FFDD}">
      <dgm:prSet/>
      <dgm:spPr/>
      <dgm:t>
        <a:bodyPr/>
        <a:lstStyle/>
        <a:p>
          <a:endParaRPr lang="en-US"/>
        </a:p>
      </dgm:t>
    </dgm:pt>
    <dgm:pt modelId="{B1FE928A-BDAD-4432-8A67-3349E67EC40E}">
      <dgm:prSet/>
      <dgm:spPr/>
      <dgm:t>
        <a:bodyPr/>
        <a:lstStyle/>
        <a:p>
          <a:r>
            <a:rPr lang="en-GB" b="0" i="0" dirty="0"/>
            <a:t>Leveraging ML regression, this system unites sensors, a controller, and a web app to proactively forecast and signal shifts in pharmaceutical storage environments, facilitating timely alerts for preserving ideal conditions.</a:t>
          </a:r>
          <a:endParaRPr lang="en-GB" dirty="0"/>
        </a:p>
      </dgm:t>
    </dgm:pt>
    <dgm:pt modelId="{B0F6E426-0592-4658-8605-80C60F1206AA}" type="parTrans" cxnId="{46C1955F-4F84-4760-9280-E3D8B8951E29}">
      <dgm:prSet/>
      <dgm:spPr/>
      <dgm:t>
        <a:bodyPr/>
        <a:lstStyle/>
        <a:p>
          <a:endParaRPr lang="en-IE"/>
        </a:p>
      </dgm:t>
    </dgm:pt>
    <dgm:pt modelId="{C4C11389-073D-4C36-9A70-8AD30CE284BD}" type="sibTrans" cxnId="{46C1955F-4F84-4760-9280-E3D8B8951E29}">
      <dgm:prSet/>
      <dgm:spPr/>
      <dgm:t>
        <a:bodyPr/>
        <a:lstStyle/>
        <a:p>
          <a:endParaRPr lang="en-IE"/>
        </a:p>
      </dgm:t>
    </dgm:pt>
    <dgm:pt modelId="{FBEAEF6A-0774-47AD-B62F-AE8FF354CB34}" type="pres">
      <dgm:prSet presAssocID="{539A6D53-AED0-4123-B95E-E76E5C8CF49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9EA28EE-4C36-4928-8B7B-20E05F65E88A}" type="pres">
      <dgm:prSet presAssocID="{B1FE928A-BDAD-4432-8A67-3349E67EC40E}" presName="hierRoot1" presStyleCnt="0"/>
      <dgm:spPr/>
    </dgm:pt>
    <dgm:pt modelId="{36B1E425-8D37-44F0-9058-866B69761616}" type="pres">
      <dgm:prSet presAssocID="{B1FE928A-BDAD-4432-8A67-3349E67EC40E}" presName="composite" presStyleCnt="0"/>
      <dgm:spPr/>
    </dgm:pt>
    <dgm:pt modelId="{25C6E2CA-2880-45AD-93EC-90E7C43E89BD}" type="pres">
      <dgm:prSet presAssocID="{B1FE928A-BDAD-4432-8A67-3349E67EC40E}" presName="background" presStyleLbl="node0" presStyleIdx="0" presStyleCnt="2"/>
      <dgm:spPr/>
    </dgm:pt>
    <dgm:pt modelId="{73CBC7BB-3F84-490A-9D14-5D379E91E5C4}" type="pres">
      <dgm:prSet presAssocID="{B1FE928A-BDAD-4432-8A67-3349E67EC40E}" presName="text" presStyleLbl="fgAcc0" presStyleIdx="0" presStyleCnt="2">
        <dgm:presLayoutVars>
          <dgm:chPref val="3"/>
        </dgm:presLayoutVars>
      </dgm:prSet>
      <dgm:spPr/>
    </dgm:pt>
    <dgm:pt modelId="{C4E8E976-6F79-4CD3-98AD-0B777335C6CD}" type="pres">
      <dgm:prSet presAssocID="{B1FE928A-BDAD-4432-8A67-3349E67EC40E}" presName="hierChild2" presStyleCnt="0"/>
      <dgm:spPr/>
    </dgm:pt>
    <dgm:pt modelId="{86B2C523-6953-43E5-91FB-A12CC08770A1}" type="pres">
      <dgm:prSet presAssocID="{6F8FB622-353B-44D8-A9F3-702E531F9DE7}" presName="hierRoot1" presStyleCnt="0"/>
      <dgm:spPr/>
    </dgm:pt>
    <dgm:pt modelId="{88000ED3-2AEA-498D-851C-55B485FD01C8}" type="pres">
      <dgm:prSet presAssocID="{6F8FB622-353B-44D8-A9F3-702E531F9DE7}" presName="composite" presStyleCnt="0"/>
      <dgm:spPr/>
    </dgm:pt>
    <dgm:pt modelId="{5B570A59-0F80-4A10-8553-0AC986C93A74}" type="pres">
      <dgm:prSet presAssocID="{6F8FB622-353B-44D8-A9F3-702E531F9DE7}" presName="background" presStyleLbl="node0" presStyleIdx="1" presStyleCnt="2"/>
      <dgm:spPr/>
    </dgm:pt>
    <dgm:pt modelId="{A5AAA1B0-50C8-417A-8A4B-A666B229B13D}" type="pres">
      <dgm:prSet presAssocID="{6F8FB622-353B-44D8-A9F3-702E531F9DE7}" presName="text" presStyleLbl="fgAcc0" presStyleIdx="1" presStyleCnt="2">
        <dgm:presLayoutVars>
          <dgm:chPref val="3"/>
        </dgm:presLayoutVars>
      </dgm:prSet>
      <dgm:spPr/>
    </dgm:pt>
    <dgm:pt modelId="{18CC1ACA-12FD-4F0E-A42D-75B6BCE24C2A}" type="pres">
      <dgm:prSet presAssocID="{6F8FB622-353B-44D8-A9F3-702E531F9DE7}" presName="hierChild2" presStyleCnt="0"/>
      <dgm:spPr/>
    </dgm:pt>
  </dgm:ptLst>
  <dgm:cxnLst>
    <dgm:cxn modelId="{4DCAC830-85F2-44B4-B472-7578AC55FFDD}" srcId="{539A6D53-AED0-4123-B95E-E76E5C8CF496}" destId="{6F8FB622-353B-44D8-A9F3-702E531F9DE7}" srcOrd="1" destOrd="0" parTransId="{5701B517-AD09-442F-9E9F-ABA21925C373}" sibTransId="{2B1B4D23-AC12-49A1-8BFC-34072B96F0BA}"/>
    <dgm:cxn modelId="{46C1955F-4F84-4760-9280-E3D8B8951E29}" srcId="{539A6D53-AED0-4123-B95E-E76E5C8CF496}" destId="{B1FE928A-BDAD-4432-8A67-3349E67EC40E}" srcOrd="0" destOrd="0" parTransId="{B0F6E426-0592-4658-8605-80C60F1206AA}" sibTransId="{C4C11389-073D-4C36-9A70-8AD30CE284BD}"/>
    <dgm:cxn modelId="{DDFFA68C-E701-44C8-9360-2657A10B0612}" type="presOf" srcId="{B1FE928A-BDAD-4432-8A67-3349E67EC40E}" destId="{73CBC7BB-3F84-490A-9D14-5D379E91E5C4}" srcOrd="0" destOrd="0" presId="urn:microsoft.com/office/officeart/2005/8/layout/hierarchy1"/>
    <dgm:cxn modelId="{7A4CE6D6-C350-4824-AC85-8D46B832FDE0}" type="presOf" srcId="{6F8FB622-353B-44D8-A9F3-702E531F9DE7}" destId="{A5AAA1B0-50C8-417A-8A4B-A666B229B13D}" srcOrd="0" destOrd="0" presId="urn:microsoft.com/office/officeart/2005/8/layout/hierarchy1"/>
    <dgm:cxn modelId="{74479CDA-72F8-4176-8C7D-15C1D4A60663}" type="presOf" srcId="{539A6D53-AED0-4123-B95E-E76E5C8CF496}" destId="{FBEAEF6A-0774-47AD-B62F-AE8FF354CB34}" srcOrd="0" destOrd="0" presId="urn:microsoft.com/office/officeart/2005/8/layout/hierarchy1"/>
    <dgm:cxn modelId="{9947D177-9F25-4660-AC58-D189930CBA6F}" type="presParOf" srcId="{FBEAEF6A-0774-47AD-B62F-AE8FF354CB34}" destId="{39EA28EE-4C36-4928-8B7B-20E05F65E88A}" srcOrd="0" destOrd="0" presId="urn:microsoft.com/office/officeart/2005/8/layout/hierarchy1"/>
    <dgm:cxn modelId="{F78982AB-09C2-4FF3-89FA-77544C32DB60}" type="presParOf" srcId="{39EA28EE-4C36-4928-8B7B-20E05F65E88A}" destId="{36B1E425-8D37-44F0-9058-866B69761616}" srcOrd="0" destOrd="0" presId="urn:microsoft.com/office/officeart/2005/8/layout/hierarchy1"/>
    <dgm:cxn modelId="{619258D7-F30C-4243-9DE1-C63E10F43C03}" type="presParOf" srcId="{36B1E425-8D37-44F0-9058-866B69761616}" destId="{25C6E2CA-2880-45AD-93EC-90E7C43E89BD}" srcOrd="0" destOrd="0" presId="urn:microsoft.com/office/officeart/2005/8/layout/hierarchy1"/>
    <dgm:cxn modelId="{51743FC7-5911-4C5A-AECA-063FD116813A}" type="presParOf" srcId="{36B1E425-8D37-44F0-9058-866B69761616}" destId="{73CBC7BB-3F84-490A-9D14-5D379E91E5C4}" srcOrd="1" destOrd="0" presId="urn:microsoft.com/office/officeart/2005/8/layout/hierarchy1"/>
    <dgm:cxn modelId="{3F6EB0BC-5C4B-47AE-B1AC-734D553FF333}" type="presParOf" srcId="{39EA28EE-4C36-4928-8B7B-20E05F65E88A}" destId="{C4E8E976-6F79-4CD3-98AD-0B777335C6CD}" srcOrd="1" destOrd="0" presId="urn:microsoft.com/office/officeart/2005/8/layout/hierarchy1"/>
    <dgm:cxn modelId="{977652D2-2D97-4577-A6A8-209EBF86A40B}" type="presParOf" srcId="{FBEAEF6A-0774-47AD-B62F-AE8FF354CB34}" destId="{86B2C523-6953-43E5-91FB-A12CC08770A1}" srcOrd="1" destOrd="0" presId="urn:microsoft.com/office/officeart/2005/8/layout/hierarchy1"/>
    <dgm:cxn modelId="{A36BD2BD-C5BF-4951-9DC1-D0ECF2933314}" type="presParOf" srcId="{86B2C523-6953-43E5-91FB-A12CC08770A1}" destId="{88000ED3-2AEA-498D-851C-55B485FD01C8}" srcOrd="0" destOrd="0" presId="urn:microsoft.com/office/officeart/2005/8/layout/hierarchy1"/>
    <dgm:cxn modelId="{38846A94-5314-40B6-904C-AF5B147BFD10}" type="presParOf" srcId="{88000ED3-2AEA-498D-851C-55B485FD01C8}" destId="{5B570A59-0F80-4A10-8553-0AC986C93A74}" srcOrd="0" destOrd="0" presId="urn:microsoft.com/office/officeart/2005/8/layout/hierarchy1"/>
    <dgm:cxn modelId="{E97BA6C7-4828-45A0-AE3A-790ADE843EE7}" type="presParOf" srcId="{88000ED3-2AEA-498D-851C-55B485FD01C8}" destId="{A5AAA1B0-50C8-417A-8A4B-A666B229B13D}" srcOrd="1" destOrd="0" presId="urn:microsoft.com/office/officeart/2005/8/layout/hierarchy1"/>
    <dgm:cxn modelId="{AB4FDB17-57B2-4CE7-9B09-9B09C1FDD6CF}" type="presParOf" srcId="{86B2C523-6953-43E5-91FB-A12CC08770A1}" destId="{18CC1ACA-12FD-4F0E-A42D-75B6BCE24C2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6E2CA-2880-45AD-93EC-90E7C43E89BD}">
      <dsp:nvSpPr>
        <dsp:cNvPr id="0" name=""/>
        <dsp:cNvSpPr/>
      </dsp:nvSpPr>
      <dsp:spPr>
        <a:xfrm>
          <a:off x="1203" y="536719"/>
          <a:ext cx="4223907" cy="26821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714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3CBC7BB-3F84-490A-9D14-5D379E91E5C4}">
      <dsp:nvSpPr>
        <dsp:cNvPr id="0" name=""/>
        <dsp:cNvSpPr/>
      </dsp:nvSpPr>
      <dsp:spPr>
        <a:xfrm>
          <a:off x="470526" y="982576"/>
          <a:ext cx="4223907" cy="268218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0" i="0" kern="1200" dirty="0"/>
            <a:t>Leveraging ML regression, this system unites sensors, a controller, and a web app to proactively forecast and signal shifts in pharmaceutical storage environments, facilitating timely alerts for preserving ideal conditions.</a:t>
          </a:r>
          <a:endParaRPr lang="en-GB" sz="2100" kern="1200" dirty="0"/>
        </a:p>
      </dsp:txBody>
      <dsp:txXfrm>
        <a:off x="549084" y="1061134"/>
        <a:ext cx="4066791" cy="2525065"/>
      </dsp:txXfrm>
    </dsp:sp>
    <dsp:sp modelId="{5B570A59-0F80-4A10-8553-0AC986C93A74}">
      <dsp:nvSpPr>
        <dsp:cNvPr id="0" name=""/>
        <dsp:cNvSpPr/>
      </dsp:nvSpPr>
      <dsp:spPr>
        <a:xfrm>
          <a:off x="5163757" y="536719"/>
          <a:ext cx="4223907" cy="26821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714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5AAA1B0-50C8-417A-8A4B-A666B229B13D}">
      <dsp:nvSpPr>
        <dsp:cNvPr id="0" name=""/>
        <dsp:cNvSpPr/>
      </dsp:nvSpPr>
      <dsp:spPr>
        <a:xfrm>
          <a:off x="5633080" y="982576"/>
          <a:ext cx="4223907" cy="268218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100" kern="1200" baseline="0" dirty="0"/>
            <a:t>Main motivation for the project is I am currently working for Kelsius a cold chain monitoring company based in </a:t>
          </a:r>
          <a:r>
            <a:rPr lang="en-IE" sz="2100" kern="1200" baseline="0" dirty="0" err="1"/>
            <a:t>Falcarragh</a:t>
          </a:r>
          <a:r>
            <a:rPr lang="en-IE" sz="2100" kern="1200" baseline="0" dirty="0"/>
            <a:t>.</a:t>
          </a:r>
          <a:endParaRPr lang="en-US" sz="2100" kern="1200" dirty="0"/>
        </a:p>
      </dsp:txBody>
      <dsp:txXfrm>
        <a:off x="5711638" y="1061134"/>
        <a:ext cx="4066791" cy="25250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093149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106577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19138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781215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13110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717787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202395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62283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34895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261678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958152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F9F3ACB-578C-473A-A387-DB0FC5269921}" type="datetimeFigureOut">
              <a:rPr lang="en-IE" smtClean="0"/>
              <a:t>28/04/2024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89AADE1-52B4-4D16-8966-9EDFBB0746C9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226654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95CF-4F8B-4C76-3B97-F154CC1B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1115568"/>
            <a:ext cx="9418320" cy="2057400"/>
          </a:xfrm>
        </p:spPr>
        <p:txBody>
          <a:bodyPr/>
          <a:lstStyle/>
          <a:p>
            <a:r>
              <a:rPr lang="en-GB" dirty="0"/>
              <a:t>Final Year Project Presentation &amp; Demo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97EC6E-7D46-B2BA-F85D-CC011E6EE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3922776"/>
            <a:ext cx="9418320" cy="1956816"/>
          </a:xfrm>
        </p:spPr>
        <p:txBody>
          <a:bodyPr>
            <a:normAutofit/>
          </a:bodyPr>
          <a:lstStyle/>
          <a:p>
            <a:r>
              <a:rPr lang="en-GB" dirty="0"/>
              <a:t>Incorporating Machine Learning in a Micro controller Driven Sensor System for Monitoring Cold Chain Pharmaceutical Products</a:t>
            </a:r>
          </a:p>
          <a:p>
            <a:endParaRPr lang="en-IE" dirty="0"/>
          </a:p>
          <a:p>
            <a:r>
              <a:rPr lang="en-IE" b="1" dirty="0"/>
              <a:t>Aaron Darcy L00179158</a:t>
            </a:r>
          </a:p>
        </p:txBody>
      </p:sp>
    </p:spTree>
    <p:extLst>
      <p:ext uri="{BB962C8B-B14F-4D97-AF65-F5344CB8AC3E}">
        <p14:creationId xmlns:p14="http://schemas.microsoft.com/office/powerpoint/2010/main" val="3952698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205FD-F767-D781-B982-84BC7C716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Results &amp;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C6AC7-1E35-46EB-0616-F860C253D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Overall, a working system that alerts users when a temperature deviation is occurring or alerts the user when it predicts one to occur. </a:t>
            </a:r>
          </a:p>
          <a:p>
            <a:r>
              <a:rPr lang="en-GB" dirty="0"/>
              <a:t>Achieved over 96% accuracy in predicting temperature records with LSTM models. </a:t>
            </a:r>
          </a:p>
          <a:p>
            <a:r>
              <a:rPr lang="en-GB" dirty="0"/>
              <a:t>Improved proactivity in cold chain management for pharmaceutical products.</a:t>
            </a:r>
          </a:p>
          <a:p>
            <a:r>
              <a:rPr lang="en-GB" dirty="0"/>
              <a:t>Real Time monitoring &amp; alerts of cold chain pharmaceutical products. </a:t>
            </a:r>
          </a:p>
          <a:p>
            <a:r>
              <a:rPr lang="en-GB" dirty="0"/>
              <a:t>Comparison with traditional systems shows enhanced predictability and accuracy.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565967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C08F-D0FC-2277-B0B8-220E24514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can this project be extended?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0A552-D6AD-45FE-776C-4AB64F52C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Anomaly Detection built upon the regression aspect. </a:t>
            </a:r>
          </a:p>
          <a:p>
            <a:r>
              <a:rPr lang="en-IE" dirty="0"/>
              <a:t>Category Specific models (</a:t>
            </a:r>
            <a:r>
              <a:rPr lang="en-IE" dirty="0" err="1"/>
              <a:t>e.g</a:t>
            </a:r>
            <a:r>
              <a:rPr lang="en-IE" dirty="0"/>
              <a:t> Fridge, Freezer, Incubator, Cryogenic)</a:t>
            </a:r>
          </a:p>
          <a:p>
            <a:r>
              <a:rPr lang="en-GB" dirty="0"/>
              <a:t>Development of a mobile app for more accessible real-time data and alerts.</a:t>
            </a:r>
          </a:p>
          <a:p>
            <a:r>
              <a:rPr lang="en-IE" dirty="0"/>
              <a:t>Expansion into other industries with environmental monitoring</a:t>
            </a:r>
          </a:p>
          <a:p>
            <a:r>
              <a:rPr lang="en-IE" dirty="0"/>
              <a:t>Refinement of Regression model. </a:t>
            </a:r>
          </a:p>
        </p:txBody>
      </p:sp>
    </p:spTree>
    <p:extLst>
      <p:ext uri="{BB962C8B-B14F-4D97-AF65-F5344CB8AC3E}">
        <p14:creationId xmlns:p14="http://schemas.microsoft.com/office/powerpoint/2010/main" val="746381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76248C8-0720-48AB-91BA-5F530BB41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2209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5ACB85-8FA2-4733-601E-D1BC8D607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1" y="365760"/>
            <a:ext cx="9858383" cy="1325562"/>
          </a:xfrm>
        </p:spPr>
        <p:txBody>
          <a:bodyPr>
            <a:normAutofit/>
          </a:bodyPr>
          <a:lstStyle/>
          <a:p>
            <a:r>
              <a:rPr lang="en-IE" dirty="0"/>
              <a:t>Overview &amp; Motivation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3BEDA7-D0B8-4802-8168-92452653B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EFF34B-7B1A-4F9D-8CEE-A40962BC7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3724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A5C134-E6F5-A2C3-E3E1-7DC9451450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9571346"/>
              </p:ext>
            </p:extLst>
          </p:nvPr>
        </p:nvGraphicFramePr>
        <p:xfrm>
          <a:off x="1262063" y="2013055"/>
          <a:ext cx="9858191" cy="4201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9747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46735-B48D-CBCC-AA89-2BB002ADA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0464" y="539087"/>
            <a:ext cx="4534047" cy="1584895"/>
          </a:xfrm>
        </p:spPr>
        <p:txBody>
          <a:bodyPr>
            <a:normAutofit/>
          </a:bodyPr>
          <a:lstStyle/>
          <a:p>
            <a:r>
              <a:rPr lang="en-GB" dirty="0"/>
              <a:t>Comparison to Other Studies</a:t>
            </a:r>
            <a:endParaRPr lang="en-IE" dirty="0"/>
          </a:p>
        </p:txBody>
      </p:sp>
      <p:pic>
        <p:nvPicPr>
          <p:cNvPr id="5" name="Picture 4" descr="Vaccine storage and manufacturing">
            <a:extLst>
              <a:ext uri="{FF2B5EF4-FFF2-40B4-BE49-F238E27FC236}">
                <a16:creationId xmlns:a16="http://schemas.microsoft.com/office/drawing/2014/main" id="{81973863-62BA-FD2F-6683-0699F92403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48" r="15929" b="-1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0FA0-D088-6693-B7D5-4F8E05299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1486" y="2218943"/>
            <a:ext cx="4572002" cy="38805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dirty="0"/>
              <a:t>No direct counterparts were found that mirror the hypothesis</a:t>
            </a:r>
          </a:p>
          <a:p>
            <a:pPr marL="0" indent="0">
              <a:buNone/>
            </a:pPr>
            <a:r>
              <a:rPr lang="en-GB" dirty="0"/>
              <a:t>While </a:t>
            </a:r>
            <a:r>
              <a:rPr lang="en-GB" dirty="0" err="1"/>
              <a:t>Kelsius</a:t>
            </a:r>
            <a:r>
              <a:rPr lang="en-GB" dirty="0"/>
              <a:t>, provide a similar product, they have not incorporated machine learning into their systems, highlighting the innovative aspect of this study.</a:t>
            </a:r>
          </a:p>
          <a:p>
            <a:pPr marL="0" indent="0">
              <a:buNone/>
            </a:pPr>
            <a:r>
              <a:rPr lang="en-GB" b="1" dirty="0"/>
              <a:t>Why?</a:t>
            </a:r>
          </a:p>
          <a:p>
            <a:r>
              <a:rPr lang="en-GB" dirty="0"/>
              <a:t>Industry secrecy</a:t>
            </a:r>
          </a:p>
          <a:p>
            <a:r>
              <a:rPr lang="en-GB" dirty="0"/>
              <a:t>Limited access to data</a:t>
            </a:r>
          </a:p>
          <a:p>
            <a:r>
              <a:rPr lang="en-GB" dirty="0"/>
              <a:t>Competitive market advantage may deter sharing of innovative solutions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569108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CA2E5-78BE-D1D5-78FB-EEDF3A85C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n-IE" dirty="0"/>
              <a:t>System Architecture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62F6135-10BB-5CF4-8216-E80DB652AD37}"/>
              </a:ext>
            </a:extLst>
          </p:cNvPr>
          <p:cNvSpPr/>
          <p:nvPr/>
        </p:nvSpPr>
        <p:spPr>
          <a:xfrm>
            <a:off x="1533900" y="4378347"/>
            <a:ext cx="1908395" cy="183618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pic>
        <p:nvPicPr>
          <p:cNvPr id="8" name="Picture 7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F8FAC909-AD7F-8688-F864-9421E3A77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425" y="1786442"/>
            <a:ext cx="6215062" cy="442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976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Rectangle 1056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 dirty="0"/>
          </a:p>
        </p:txBody>
      </p:sp>
      <p:sp>
        <p:nvSpPr>
          <p:cNvPr id="1059" name="Rectangle 1058">
            <a:extLst>
              <a:ext uri="{FF2B5EF4-FFF2-40B4-BE49-F238E27FC236}">
                <a16:creationId xmlns:a16="http://schemas.microsoft.com/office/drawing/2014/main" id="{B298ECBA-3258-45DF-8FD4-7581736BC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244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1" name="Rectangle 1060">
            <a:extLst>
              <a:ext uri="{FF2B5EF4-FFF2-40B4-BE49-F238E27FC236}">
                <a16:creationId xmlns:a16="http://schemas.microsoft.com/office/drawing/2014/main" id="{B62BF453-BD82-4B90-9FE7-5170313380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04884B-DF0C-5854-60B3-CD50DF454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090" y="758952"/>
            <a:ext cx="2802194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100" dirty="0">
                <a:solidFill>
                  <a:srgbClr val="FFFFFF"/>
                </a:solidFill>
              </a:rPr>
              <a:t>Data Pre - Processing</a:t>
            </a:r>
          </a:p>
        </p:txBody>
      </p:sp>
      <p:sp useBgFill="1">
        <p:nvSpPr>
          <p:cNvPr id="1063" name="Rectangle 1062">
            <a:extLst>
              <a:ext uri="{FF2B5EF4-FFF2-40B4-BE49-F238E27FC236}">
                <a16:creationId xmlns:a16="http://schemas.microsoft.com/office/drawing/2014/main" id="{072366D3-9B5C-42E1-9906-77FF6BB55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3" y="0"/>
            <a:ext cx="756100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5" name="Rectangle 1064">
            <a:extLst>
              <a:ext uri="{FF2B5EF4-FFF2-40B4-BE49-F238E27FC236}">
                <a16:creationId xmlns:a16="http://schemas.microsoft.com/office/drawing/2014/main" id="{121F5E60-4E89-4B16-A245-12BD99359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Content Placeholder 12" descr="A diagram of a process&#10;&#10;Description automatically generated">
            <a:extLst>
              <a:ext uri="{FF2B5EF4-FFF2-40B4-BE49-F238E27FC236}">
                <a16:creationId xmlns:a16="http://schemas.microsoft.com/office/drawing/2014/main" id="{D24BDA5D-929E-EF0A-72ED-D0C757A2B1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24" y="1089891"/>
            <a:ext cx="7509566" cy="4351338"/>
          </a:xfrm>
        </p:spPr>
      </p:pic>
    </p:spTree>
    <p:extLst>
      <p:ext uri="{BB962C8B-B14F-4D97-AF65-F5344CB8AC3E}">
        <p14:creationId xmlns:p14="http://schemas.microsoft.com/office/powerpoint/2010/main" val="1219314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66775-E99B-5DB6-261C-14C23A502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Justification of Development Environment &amp; Languages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171044F-EFF9-AF91-F135-0EA57EFC3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MySQL Workbench to facilitate Kelsius Sensor data that was delivered in the form of scripts.</a:t>
            </a:r>
          </a:p>
          <a:p>
            <a:r>
              <a:rPr lang="en-GB" dirty="0"/>
              <a:t>Google Colab for easy access to powerful computing resources for machine learning &amp; data manipulation. </a:t>
            </a:r>
          </a:p>
          <a:p>
            <a:r>
              <a:rPr lang="en-GB" dirty="0"/>
              <a:t>Python due to its libraries and frameworks that facilitate efficient data manipulation and machine learning</a:t>
            </a:r>
          </a:p>
          <a:p>
            <a:r>
              <a:rPr lang="en-GB" dirty="0"/>
              <a:t>Flask was employed to develop a web application due to its simplicity and flexibility, which aligns well with the overall system that is also built on Python.</a:t>
            </a:r>
          </a:p>
          <a:p>
            <a:r>
              <a:rPr lang="en-GB" dirty="0"/>
              <a:t>Movoki &amp; C++ used for programming the ESP32 microcontroller due to its ability to manage limited hardware resources effectively, ensuring optimal performance in embedded systems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282148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E33F6-15A0-1322-A277-B810E1A2D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Implementation/Demo</a:t>
            </a:r>
          </a:p>
        </p:txBody>
      </p:sp>
      <p:pic>
        <p:nvPicPr>
          <p:cNvPr id="7" name="Demo">
            <a:hlinkClick r:id="" action="ppaction://media"/>
            <a:extLst>
              <a:ext uri="{FF2B5EF4-FFF2-40B4-BE49-F238E27FC236}">
                <a16:creationId xmlns:a16="http://schemas.microsoft.com/office/drawing/2014/main" id="{EECED9B9-CDF4-FDD3-556A-6C03B24BBC5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0688" y="1828800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81303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CC6D2-00EA-D52E-32A4-29D20DDA7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Implementation/Demo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9B55D3C-B270-0773-5AB6-E1F5C3E00DF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203" y="1898000"/>
            <a:ext cx="7097115" cy="2486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1B554D0-B3F8-99A9-C4FF-E74FB2710C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203" y="4384372"/>
            <a:ext cx="7029450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4076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E8269-FCEE-ADD4-5F7F-33369DF11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Challenges /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5C2BF-C242-FBF0-9A12-8CED507E1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Handling and preprocessing of large datasets for machine learning.</a:t>
            </a:r>
          </a:p>
          <a:p>
            <a:r>
              <a:rPr lang="en-GB" dirty="0"/>
              <a:t>Using ARIMA for regression on extremely large datasets is not feasible.</a:t>
            </a:r>
          </a:p>
          <a:p>
            <a:r>
              <a:rPr lang="en-GB" dirty="0"/>
              <a:t>Ensuring high accuracy on unseen data.</a:t>
            </a:r>
          </a:p>
          <a:p>
            <a:r>
              <a:rPr lang="en-GB" dirty="0"/>
              <a:t>Computational resource constraints(Long training times &amp; Cost).</a:t>
            </a:r>
          </a:p>
          <a:p>
            <a:r>
              <a:rPr lang="en-GB" dirty="0"/>
              <a:t>Ensuring real-time performance with limited computing resources on the microcontroller.</a:t>
            </a:r>
          </a:p>
          <a:p>
            <a:r>
              <a:rPr lang="en-GB" dirty="0"/>
              <a:t>Scope Creep &amp; Time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 combination of all these challenges limited the final project to a model for regression in a single category instead of each category having its own dedicated model &amp; anomaly detection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61073639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982086AEE22C14A99D056CFAF1F4FE7" ma:contentTypeVersion="12" ma:contentTypeDescription="Create a new document." ma:contentTypeScope="" ma:versionID="49952f21cb1d828d4c6db94329503857">
  <xsd:schema xmlns:xsd="http://www.w3.org/2001/XMLSchema" xmlns:xs="http://www.w3.org/2001/XMLSchema" xmlns:p="http://schemas.microsoft.com/office/2006/metadata/properties" xmlns:ns3="cf188fe0-14e6-49b0-9f0d-9b0aa24eabca" targetNamespace="http://schemas.microsoft.com/office/2006/metadata/properties" ma:root="true" ma:fieldsID="15d1fd1eefc8bcf3416f5ca181fc294d" ns3:_="">
    <xsd:import namespace="cf188fe0-14e6-49b0-9f0d-9b0aa24eabc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GenerationTime" minOccurs="0"/>
                <xsd:element ref="ns3:MediaServiceEventHashCode" minOccurs="0"/>
                <xsd:element ref="ns3:MediaServiceAutoTags" minOccurs="0"/>
                <xsd:element ref="ns3:MediaServiceOCR" minOccurs="0"/>
                <xsd:element ref="ns3:MediaServiceSystemTags" minOccurs="0"/>
                <xsd:element ref="ns3:MediaServiceSearchProperties" minOccurs="0"/>
                <xsd:element ref="ns3:MediaLengthInSecond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188fe0-14e6-49b0-9f0d-9b0aa24eab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ystemTags" ma:index="15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f188fe0-14e6-49b0-9f0d-9b0aa24eabca" xsi:nil="true"/>
  </documentManagement>
</p:properties>
</file>

<file path=customXml/itemProps1.xml><?xml version="1.0" encoding="utf-8"?>
<ds:datastoreItem xmlns:ds="http://schemas.openxmlformats.org/officeDocument/2006/customXml" ds:itemID="{17E301DD-C183-47FE-ABB6-6B4EFC19CD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188fe0-14e6-49b0-9f0d-9b0aa24eab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9B70B83-C0BC-4AC4-A30D-7A657FD67E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6861AA1-8334-420F-8353-9FE45B136EF6}">
  <ds:schemaRefs>
    <ds:schemaRef ds:uri="http://purl.org/dc/dcmitype/"/>
    <ds:schemaRef ds:uri="http://www.w3.org/XML/1998/namespace"/>
    <ds:schemaRef ds:uri="http://purl.org/dc/elements/1.1/"/>
    <ds:schemaRef ds:uri="http://purl.org/dc/terms/"/>
    <ds:schemaRef ds:uri="http://schemas.microsoft.com/office/2006/metadata/properties"/>
    <ds:schemaRef ds:uri="http://schemas.microsoft.com/office/2006/documentManagement/types"/>
    <ds:schemaRef ds:uri="cf188fe0-14e6-49b0-9f0d-9b0aa24eabca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208</TotalTime>
  <Words>476</Words>
  <Application>Microsoft Office PowerPoint</Application>
  <PresentationFormat>Widescreen</PresentationFormat>
  <Paragraphs>45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Schoolbook</vt:lpstr>
      <vt:lpstr>Wingdings 2</vt:lpstr>
      <vt:lpstr>View</vt:lpstr>
      <vt:lpstr>Final Year Project Presentation &amp; Demo</vt:lpstr>
      <vt:lpstr>Overview &amp; Motivation</vt:lpstr>
      <vt:lpstr>Comparison to Other Studies</vt:lpstr>
      <vt:lpstr>System Architecture</vt:lpstr>
      <vt:lpstr>Data Pre - Processing</vt:lpstr>
      <vt:lpstr>Justification of Development Environment &amp; Languages</vt:lpstr>
      <vt:lpstr>Implementation/Demo</vt:lpstr>
      <vt:lpstr>Implementation/Demo</vt:lpstr>
      <vt:lpstr>Challenges / Limitations</vt:lpstr>
      <vt:lpstr>Results &amp; Evaluation</vt:lpstr>
      <vt:lpstr>How can this project be extended?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Year Project Presentation &amp; Demo</dc:title>
  <dc:creator>Aaron Darcy - STUDENT</dc:creator>
  <cp:lastModifiedBy>Aaron Darcy - STUDENT</cp:lastModifiedBy>
  <cp:revision>1</cp:revision>
  <dcterms:created xsi:type="dcterms:W3CDTF">2024-04-28T20:09:54Z</dcterms:created>
  <dcterms:modified xsi:type="dcterms:W3CDTF">2024-04-28T23:38:32Z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0x010100F982086AEE22C14A99D056CFAF1F4FE7</vt:lpwstr>
  </property>
</Properties>
</file>

<file path=docProps/thumbnail.jpeg>
</file>